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6" r:id="rId10"/>
    <p:sldId id="264" r:id="rId11"/>
    <p:sldId id="262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F1A17-8A49-4E64-932B-F281B7BA6750}" type="datetimeFigureOut">
              <a:rPr lang="it-IT" smtClean="0"/>
              <a:t>24/06/2021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E89A-CE4B-495F-8B09-FC0EEB442E0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40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5BA392D7-F505-467B-AB77-DE725BCAC4D2}"/>
              </a:ext>
            </a:extLst>
          </p:cNvPr>
          <p:cNvSpPr/>
          <p:nvPr userDrawn="1"/>
        </p:nvSpPr>
        <p:spPr>
          <a:xfrm flipV="1">
            <a:off x="-13648" y="-13648"/>
            <a:ext cx="873457" cy="6864824"/>
          </a:xfrm>
          <a:custGeom>
            <a:avLst/>
            <a:gdLst>
              <a:gd name="connsiteX0" fmla="*/ 0 w 873457"/>
              <a:gd name="connsiteY0" fmla="*/ 0 h 6864824"/>
              <a:gd name="connsiteX1" fmla="*/ 873457 w 873457"/>
              <a:gd name="connsiteY1" fmla="*/ 0 h 6864824"/>
              <a:gd name="connsiteX2" fmla="*/ 0 w 873457"/>
              <a:gd name="connsiteY2" fmla="*/ 6864824 h 6864824"/>
              <a:gd name="connsiteX3" fmla="*/ 0 w 873457"/>
              <a:gd name="connsiteY3" fmla="*/ 0 h 68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457" h="6864824">
                <a:moveTo>
                  <a:pt x="0" y="0"/>
                </a:moveTo>
                <a:lnTo>
                  <a:pt x="873457" y="0"/>
                </a:lnTo>
                <a:lnTo>
                  <a:pt x="0" y="6864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4A56897-44DF-4C32-9E10-CB24CD6C7D04}"/>
              </a:ext>
            </a:extLst>
          </p:cNvPr>
          <p:cNvSpPr/>
          <p:nvPr userDrawn="1"/>
        </p:nvSpPr>
        <p:spPr>
          <a:xfrm flipV="1">
            <a:off x="-13651" y="-6824"/>
            <a:ext cx="900752" cy="6878472"/>
          </a:xfrm>
          <a:custGeom>
            <a:avLst/>
            <a:gdLst>
              <a:gd name="connsiteX0" fmla="*/ 0 w 900752"/>
              <a:gd name="connsiteY0" fmla="*/ 6851176 h 6864824"/>
              <a:gd name="connsiteX1" fmla="*/ 0 w 900752"/>
              <a:gd name="connsiteY1" fmla="*/ 0 h 6864824"/>
              <a:gd name="connsiteX2" fmla="*/ 900752 w 900752"/>
              <a:gd name="connsiteY2" fmla="*/ 6864824 h 6864824"/>
              <a:gd name="connsiteX3" fmla="*/ 0 w 900752"/>
              <a:gd name="connsiteY3" fmla="*/ 6851176 h 68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752" h="6864824">
                <a:moveTo>
                  <a:pt x="0" y="6851176"/>
                </a:moveTo>
                <a:lnTo>
                  <a:pt x="0" y="0"/>
                </a:lnTo>
                <a:lnTo>
                  <a:pt x="900752" y="6864824"/>
                </a:lnTo>
                <a:lnTo>
                  <a:pt x="0" y="6851176"/>
                </a:lnTo>
                <a:close/>
              </a:path>
            </a:pathLst>
          </a:custGeom>
          <a:solidFill>
            <a:srgbClr val="4EB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6DED74-DB57-4739-B44A-C97566BE1977}"/>
              </a:ext>
            </a:extLst>
          </p:cNvPr>
          <p:cNvSpPr txBox="1"/>
          <p:nvPr userDrawn="1"/>
        </p:nvSpPr>
        <p:spPr>
          <a:xfrm>
            <a:off x="2670412" y="4929117"/>
            <a:ext cx="6851176" cy="15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58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A39D0-9A90-430E-AD95-B7502452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A566FA-72C1-4258-8E42-C8494761C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87D1D-D0FD-4E5D-A40C-6FCDC55F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505F27-7731-4D2C-AB1C-6ED1B0EE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C6E5BD-1C33-492F-A5D5-BC547558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42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BC03C9-3AC6-4E06-8C0A-906C1E033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E0C730-3DA7-4484-A6BB-67C264294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CC563-012B-43E2-9772-01749679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8443F-0999-4F7B-9C5C-27F7EA90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A520B-13C3-4CCB-BD68-2590E562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77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5B9B6-9713-4D20-B280-4E187FC2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699FEF-AE80-4E39-8C49-246EC85C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2CFC78-10BF-4026-A314-D28A8D7B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</a:lstStyle>
          <a:p>
            <a:fld id="{18C7F6B1-8218-4B1E-8421-A3412AD83BD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B1300A4-B962-4D62-A5B1-444BDBEBAE0B}"/>
              </a:ext>
            </a:extLst>
          </p:cNvPr>
          <p:cNvSpPr/>
          <p:nvPr userDrawn="1"/>
        </p:nvSpPr>
        <p:spPr>
          <a:xfrm flipV="1">
            <a:off x="-27296" y="0"/>
            <a:ext cx="900752" cy="6864824"/>
          </a:xfrm>
          <a:custGeom>
            <a:avLst/>
            <a:gdLst>
              <a:gd name="connsiteX0" fmla="*/ 0 w 900752"/>
              <a:gd name="connsiteY0" fmla="*/ 6851176 h 6864824"/>
              <a:gd name="connsiteX1" fmla="*/ 0 w 900752"/>
              <a:gd name="connsiteY1" fmla="*/ 0 h 6864824"/>
              <a:gd name="connsiteX2" fmla="*/ 900752 w 900752"/>
              <a:gd name="connsiteY2" fmla="*/ 6864824 h 6864824"/>
              <a:gd name="connsiteX3" fmla="*/ 0 w 900752"/>
              <a:gd name="connsiteY3" fmla="*/ 6851176 h 68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752" h="6864824">
                <a:moveTo>
                  <a:pt x="0" y="6851176"/>
                </a:moveTo>
                <a:lnTo>
                  <a:pt x="0" y="0"/>
                </a:lnTo>
                <a:lnTo>
                  <a:pt x="900752" y="6864824"/>
                </a:lnTo>
                <a:lnTo>
                  <a:pt x="0" y="6851176"/>
                </a:lnTo>
                <a:close/>
              </a:path>
            </a:pathLst>
          </a:custGeom>
          <a:solidFill>
            <a:srgbClr val="4EB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F363B4A-6EE8-4E4B-B7F8-95773F5207BA}"/>
              </a:ext>
            </a:extLst>
          </p:cNvPr>
          <p:cNvSpPr/>
          <p:nvPr userDrawn="1"/>
        </p:nvSpPr>
        <p:spPr>
          <a:xfrm flipH="1" flipV="1">
            <a:off x="11353799" y="4324"/>
            <a:ext cx="838200" cy="6864824"/>
          </a:xfrm>
          <a:custGeom>
            <a:avLst/>
            <a:gdLst>
              <a:gd name="connsiteX0" fmla="*/ 0 w 873457"/>
              <a:gd name="connsiteY0" fmla="*/ 0 h 6864824"/>
              <a:gd name="connsiteX1" fmla="*/ 873457 w 873457"/>
              <a:gd name="connsiteY1" fmla="*/ 0 h 6864824"/>
              <a:gd name="connsiteX2" fmla="*/ 0 w 873457"/>
              <a:gd name="connsiteY2" fmla="*/ 6864824 h 6864824"/>
              <a:gd name="connsiteX3" fmla="*/ 0 w 873457"/>
              <a:gd name="connsiteY3" fmla="*/ 0 h 68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457" h="6864824">
                <a:moveTo>
                  <a:pt x="0" y="0"/>
                </a:moveTo>
                <a:lnTo>
                  <a:pt x="873457" y="0"/>
                </a:lnTo>
                <a:lnTo>
                  <a:pt x="0" y="6864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9E903A9-F1E9-469C-B49C-FC17A9C58EFC}"/>
              </a:ext>
            </a:extLst>
          </p:cNvPr>
          <p:cNvCxnSpPr/>
          <p:nvPr userDrawn="1"/>
        </p:nvCxnSpPr>
        <p:spPr>
          <a:xfrm>
            <a:off x="838200" y="1692322"/>
            <a:ext cx="10515600" cy="0"/>
          </a:xfrm>
          <a:prstGeom prst="line">
            <a:avLst/>
          </a:prstGeom>
          <a:ln w="28575">
            <a:solidFill>
              <a:srgbClr val="4EB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CB9FCA2B-A93F-456D-AA5B-1CCF2CD89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61" y="119526"/>
            <a:ext cx="1513789" cy="60832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FBF47F-3AD3-4DBE-9EBA-3EC873D20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90" y="49629"/>
            <a:ext cx="1817531" cy="7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9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36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CCEE67-E3FC-4C6E-8BD6-86551231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8610C-6F6C-4E3B-85EA-08211D468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D44E03-FA5E-41EC-9DF6-5ABFA7C49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1DD25D-B364-4825-BDF4-DD50A387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60E543-7A88-42B1-BE53-F1819789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914F08-5656-454C-B35C-27671E59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618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782C2E-CDC1-4BBB-9E06-B1DDA0A8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A2F25E-0EA1-49F5-99E7-234CD7A3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2B8C0E-0A6C-4477-86CA-0582427A7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36680D3-5519-4D65-B617-833B83AC0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BF44A7-C208-407E-8AC2-0B35F4694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A1927E-D5A9-4D99-9677-F0C455BB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9EDAC5-AEC1-420E-9E66-3E96D37C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A3BE68-7803-4240-943C-5F1EEE9D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84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31B75-FC91-49D0-A92C-8115D0C3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4837E7-C188-421B-BDF2-0E66F642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5085FD-D368-4C3B-8109-1204F7DE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60B77A-61AB-4511-8A27-80564B9E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219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0EF8BE-BD31-459B-A9E3-692BE96B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E2F55C-C498-4763-9467-FCFFCDBD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3132D7-008A-4A5A-90F7-B7C22ABF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58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FA751-C054-4919-AC5E-47DA3EB7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BF0C67-469A-4CD5-B02F-01F6CA70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20E457-834C-4CB0-B3CE-2E2BA157A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A8EC6F-808A-424D-9B3D-C8B2EA4D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07BCA6-3F61-4657-B21F-66CD4EFB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A0D09F-F7AE-4E2D-82EF-6CAB3B54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556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5564E-F66F-4586-8159-8E3BFBB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6D863BC-690F-4510-987C-B6256D02C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3B97A5-C606-4BC4-93E7-69DF73D1D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02FAEA-037F-4AF7-99B2-09F4EE31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B4D53A-0EDD-4552-9D87-1BAC287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44C04-F9D1-41A9-812C-D55B320D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450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F093AD-3B2F-4281-9182-DD97077C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6B7F5F-C617-4A52-90DC-75F909A28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8D94A2-BEEF-42A1-921F-A65F9325B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F6B1-8218-4B1E-8421-A3412AD83BD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46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servatoriosullefonti.it/emergenza-covid-19/fonti-governative/decreti-del-presidente-del-consiglio-dei-ministri/2799-emcov-dpcm-9marzo2020" TargetMode="External"/><Relationship Id="rId13" Type="http://schemas.openxmlformats.org/officeDocument/2006/relationships/hyperlink" Target="https://www.osservatoriosullefonti.it/emergenza-covid-19/fonti-governative/decreti-del-presidente-del-consiglio-dei-ministri/3190-emcov-dpcm-26aprile2020" TargetMode="External"/><Relationship Id="rId18" Type="http://schemas.openxmlformats.org/officeDocument/2006/relationships/hyperlink" Target="https://www.osservatoriosullefonti.it/emergenza-covid-19/fonti-governative/decreti-del-presidente-del-consiglio-dei-ministri/3876-emcov-dpcm-7agosto2020" TargetMode="External"/><Relationship Id="rId26" Type="http://schemas.openxmlformats.org/officeDocument/2006/relationships/hyperlink" Target="https://www.osservatoriosullefonti.it/emergenza-covid-19/fonti-governative/decreti-del-presidente-del-consiglio-dei-ministri/3907-emcov-dpcm-2marzo2021" TargetMode="External"/><Relationship Id="rId3" Type="http://schemas.openxmlformats.org/officeDocument/2006/relationships/hyperlink" Target="https://www.osservatoriosullefonti.it/emergenza-covid-19/fonti-governative/decreti-del-presidente-del-consiglio-dei-ministri/2794-emcov-dpcm-23febbraio2020" TargetMode="External"/><Relationship Id="rId21" Type="http://schemas.openxmlformats.org/officeDocument/2006/relationships/hyperlink" Target="https://www.osservatoriosullefonti.it/emergenza-covid-19/fonti-governative/decreti-del-presidente-del-consiglio-dei-ministri/3879-emcov-dpcm-18ottobre2020" TargetMode="External"/><Relationship Id="rId7" Type="http://schemas.openxmlformats.org/officeDocument/2006/relationships/hyperlink" Target="https://www.osservatoriosullefonti.it/emergenza-covid-19/fonti-governative/decreti-del-presidente-del-consiglio-dei-ministri/2798-emcov-dpcm-8marzo2020" TargetMode="External"/><Relationship Id="rId12" Type="http://schemas.openxmlformats.org/officeDocument/2006/relationships/hyperlink" Target="https://www.osservatoriosullefonti.it/emergenza-covid-19/fonti-governative/decreti-del-presidente-del-consiglio-dei-ministri/2850-emcov-dpcm-10aprile2020" TargetMode="External"/><Relationship Id="rId17" Type="http://schemas.openxmlformats.org/officeDocument/2006/relationships/hyperlink" Target="https://www.osservatoriosullefonti.it/emergenza-covid-19/fonti-governative/decreti-del-presidente-del-consiglio-dei-ministri/3875-emcov-dpcm-14luglio2020" TargetMode="External"/><Relationship Id="rId25" Type="http://schemas.openxmlformats.org/officeDocument/2006/relationships/hyperlink" Target="https://www.osservatoriosullefonti.it/emergenza-covid-19/fonti-governative/decreti-del-presidente-del-consiglio-dei-ministri/3903-emcov-dpcm-14gennaio2021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osservatoriosullefonti.it/emergenza-covid-19/fonti-governative/decreti-del-presidente-del-consiglio-dei-ministri/3874-emcov-dpcm-11giugno2020" TargetMode="External"/><Relationship Id="rId20" Type="http://schemas.openxmlformats.org/officeDocument/2006/relationships/hyperlink" Target="https://www.osservatoriosullefonti.it/emergenza-covid-19/fonti-governative/decreti-del-presidente-del-consiglio-dei-ministri/3878-emcov-dpcm-13ottobre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servatoriosullefonti.it/emergenza-covid-19/fonti-governative/decreti-del-presidente-del-consiglio-dei-ministri/2797-emcov-dpcm-4marzo2020" TargetMode="External"/><Relationship Id="rId11" Type="http://schemas.openxmlformats.org/officeDocument/2006/relationships/hyperlink" Target="https://www.osservatoriosullefonti.it/emergenza-covid-19/fonti-governative/decreti-del-presidente-del-consiglio-dei-ministri/2802-emcov-dpcm-1aprile2020" TargetMode="External"/><Relationship Id="rId24" Type="http://schemas.openxmlformats.org/officeDocument/2006/relationships/hyperlink" Target="https://www.osservatoriosullefonti.it/emergenza-covid-19/fonti-governative/decreti-del-presidente-del-consiglio-dei-ministri/3897-emcov-dpcm-3dicembre2020" TargetMode="External"/><Relationship Id="rId5" Type="http://schemas.openxmlformats.org/officeDocument/2006/relationships/hyperlink" Target="https://www.osservatoriosullefonti.it/emergenza-covid-19/fonti-governative/decreti-del-presidente-del-consiglio-dei-ministri/2796-emcov-dpcm-1marzo2020" TargetMode="External"/><Relationship Id="rId15" Type="http://schemas.openxmlformats.org/officeDocument/2006/relationships/hyperlink" Target="https://www.osservatoriosullefonti.it/emergenza-covid-19/fonti-governative/decreti-del-presidente-del-consiglio-dei-ministri/3406-emcov-dpcm-18maggio2020" TargetMode="External"/><Relationship Id="rId23" Type="http://schemas.openxmlformats.org/officeDocument/2006/relationships/hyperlink" Target="https://www.osservatoriosullefonti.it/emergenza-covid-19/fonti-governative/decreti-del-presidente-del-consiglio-dei-ministri/3881-emcov-dpcm-3novembre2020" TargetMode="External"/><Relationship Id="rId10" Type="http://schemas.openxmlformats.org/officeDocument/2006/relationships/hyperlink" Target="https://www.osservatoriosullefonti.it/emergenza-covid-19/fonti-governative/decreti-del-presidente-del-consiglio-dei-ministri/2801-emcov-dpcm-22marzo2020" TargetMode="External"/><Relationship Id="rId19" Type="http://schemas.openxmlformats.org/officeDocument/2006/relationships/hyperlink" Target="https://www.osservatoriosullefonti.it/emergenza-covid-19/fonti-governative/decreti-del-presidente-del-consiglio-dei-ministri/3877-emcov-dpcm-7settembre2020" TargetMode="External"/><Relationship Id="rId4" Type="http://schemas.openxmlformats.org/officeDocument/2006/relationships/hyperlink" Target="https://www.osservatoriosullefonti.it/emergenza-covid-19/fonti-governative/decreti-del-presidente-del-consiglio-dei-ministri/2795-emcov-dpcm-25febbraio2020" TargetMode="External"/><Relationship Id="rId9" Type="http://schemas.openxmlformats.org/officeDocument/2006/relationships/hyperlink" Target="https://www.osservatoriosullefonti.it/emergenza-covid-19/fonti-governative/decreti-del-presidente-del-consiglio-dei-ministri/2800-emcov-dpcm-11marzo2020" TargetMode="External"/><Relationship Id="rId14" Type="http://schemas.openxmlformats.org/officeDocument/2006/relationships/hyperlink" Target="https://www.osservatoriosullefonti.it/emergenza-covid-19/fonti-governative/decreti-del-presidente-del-consiglio-dei-ministri/3405-emcov-dpcm-17maggio2020" TargetMode="External"/><Relationship Id="rId22" Type="http://schemas.openxmlformats.org/officeDocument/2006/relationships/hyperlink" Target="https://www.osservatoriosullefonti.it/emergenza-covid-19/fonti-governative/decreti-del-presidente-del-consiglio-dei-ministri/3880-emcov-dpcm-24ottobre20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C8E17-13CD-4BD4-B8A8-EDC657A615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5040886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4EBD8F"/>
                </a:solidFill>
                <a:effectLst/>
                <a:latin typeface="Forte" panose="0306090204050207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50 anni al servizio delle imprese</a:t>
            </a:r>
            <a:endParaRPr lang="it-IT" sz="2800" dirty="0">
              <a:solidFill>
                <a:srgbClr val="4EBD8F"/>
              </a:solidFill>
              <a:effectLst/>
              <a:latin typeface="Forte" panose="0306090204050207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7070CA-409B-4DDF-B89E-2ED27112B2F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133" y="653410"/>
            <a:ext cx="12077735" cy="218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Fuori dall’emergenza </a:t>
            </a:r>
          </a:p>
          <a:p>
            <a:pPr marL="0" indent="0" algn="ctr">
              <a:buNone/>
            </a:pPr>
            <a:r>
              <a:rPr lang="it-IT" sz="6000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costruire il futuro</a:t>
            </a:r>
            <a:endParaRPr lang="it-IT" sz="8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5E55A9-4227-4EF6-897C-3A1CB6F1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82" y="3672614"/>
            <a:ext cx="5442236" cy="21869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DA0C3D-CF99-4228-AD22-CB250A279D97}"/>
              </a:ext>
            </a:extLst>
          </p:cNvPr>
          <p:cNvSpPr txBox="1"/>
          <p:nvPr/>
        </p:nvSpPr>
        <p:spPr>
          <a:xfrm>
            <a:off x="3622964" y="2785276"/>
            <a:ext cx="4946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latin typeface="Bookman Old Style" panose="02050604050505020204" pitchFamily="18" charset="0"/>
              </a:rPr>
              <a:t>Lunedì 28 Luglio 2021</a:t>
            </a:r>
          </a:p>
        </p:txBody>
      </p:sp>
    </p:spTree>
    <p:extLst>
      <p:ext uri="{BB962C8B-B14F-4D97-AF65-F5344CB8AC3E}">
        <p14:creationId xmlns:p14="http://schemas.microsoft.com/office/powerpoint/2010/main" val="181814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66C98-5C5F-4A1B-8375-526800D2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 PREFETTURA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58B68-9E02-41B3-AF85-4E92997C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05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/>
              <a:t>INCONTRI PERIODICI EMERGENZA COVID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/>
              <a:t>COMMISSIONI</a:t>
            </a:r>
          </a:p>
          <a:p>
            <a:pPr marL="531813" lvl="1" indent="-258763">
              <a:buFont typeface="Courier New" panose="02070309020205020404" pitchFamily="49" charset="0"/>
              <a:buChar char="o"/>
            </a:pPr>
            <a:r>
              <a:rPr lang="it-IT" sz="2800" i="1" dirty="0"/>
              <a:t>ASL</a:t>
            </a:r>
          </a:p>
          <a:p>
            <a:pPr marL="531813" lvl="1" indent="-258763">
              <a:buFont typeface="Courier New" panose="02070309020205020404" pitchFamily="49" charset="0"/>
              <a:buChar char="o"/>
            </a:pPr>
            <a:r>
              <a:rPr lang="it-IT" sz="2800" i="1" dirty="0"/>
              <a:t>DEHOR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/>
              <a:t>PATTI PER LA SICUREZZA URBANA </a:t>
            </a:r>
          </a:p>
          <a:p>
            <a:pPr marL="531813" lvl="1" indent="-258763">
              <a:buFont typeface="Courier New" panose="02070309020205020404" pitchFamily="49" charset="0"/>
              <a:buChar char="o"/>
            </a:pPr>
            <a:r>
              <a:rPr lang="it-IT" sz="2800" i="1" dirty="0"/>
              <a:t>MICRO CRIMINALITA’</a:t>
            </a:r>
          </a:p>
          <a:p>
            <a:pPr marL="531813" lvl="1" indent="-258763">
              <a:buFont typeface="Courier New" panose="02070309020205020404" pitchFamily="49" charset="0"/>
              <a:buChar char="o"/>
            </a:pPr>
            <a:r>
              <a:rPr lang="it-IT" sz="2800" i="1" dirty="0"/>
              <a:t>MOVIDA</a:t>
            </a:r>
          </a:p>
          <a:p>
            <a:pPr marL="531813" lvl="1" indent="-258763">
              <a:buFont typeface="Courier New" panose="02070309020205020404" pitchFamily="49" charset="0"/>
              <a:buChar char="o"/>
            </a:pPr>
            <a:r>
              <a:rPr lang="it-IT" sz="2800" i="1" dirty="0"/>
              <a:t>CONVENZIONE RESOL TEAM</a:t>
            </a:r>
          </a:p>
          <a:p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408B22-C9BF-4061-8428-587D93D5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3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205246-E8E3-4F0D-81B3-BB2B90F4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DISTRETTI URBANI DEL COMMERCIO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7FDCBB-36A2-4C16-B2A7-47428E0D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22A820-A894-4943-BD63-1DED34B1BF77}"/>
              </a:ext>
            </a:extLst>
          </p:cNvPr>
          <p:cNvSpPr txBox="1"/>
          <p:nvPr/>
        </p:nvSpPr>
        <p:spPr>
          <a:xfrm>
            <a:off x="1789960" y="2209556"/>
            <a:ext cx="2901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INIZIATIVE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E3F1D37-8621-4869-B839-1D207E7C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34" y="2691572"/>
            <a:ext cx="1529149" cy="15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835AB95-E800-4CC5-A2E0-798C1DE3A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33" y="4588827"/>
            <a:ext cx="1222649" cy="15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BA7B9FF-185C-4C2C-A4E9-A82895506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66" y="4588827"/>
            <a:ext cx="1917834" cy="15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7E7DE4D-25A1-44FA-A7A9-41BE43906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6" y="4588827"/>
            <a:ext cx="1450703" cy="15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7ED35AB-89F4-4F6E-B5BB-806F4E5F9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80" y="2692081"/>
            <a:ext cx="1563284" cy="1510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51C051D-B7FF-44EB-B320-3A9847E473A1}"/>
              </a:ext>
            </a:extLst>
          </p:cNvPr>
          <p:cNvSpPr txBox="1"/>
          <p:nvPr/>
        </p:nvSpPr>
        <p:spPr>
          <a:xfrm>
            <a:off x="7500181" y="2209556"/>
            <a:ext cx="2901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</a:t>
            </a:r>
            <a:endParaRPr lang="it-IT" sz="1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EB870C-33C4-4C45-8189-32601BE157D1}"/>
              </a:ext>
            </a:extLst>
          </p:cNvPr>
          <p:cNvSpPr txBox="1"/>
          <p:nvPr/>
        </p:nvSpPr>
        <p:spPr>
          <a:xfrm>
            <a:off x="6829979" y="2691572"/>
            <a:ext cx="42422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>
                <a:latin typeface="Bookman Old Style" panose="02050604050505020204" pitchFamily="18" charset="0"/>
              </a:rPr>
              <a:t>Corso di Formazione per titolari e dipendenti delle attività del Distretto Urbano del Commercio Trani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>
                <a:latin typeface="Bookman Old Style" panose="02050604050505020204" pitchFamily="18" charset="0"/>
              </a:rPr>
              <a:t>Corso di Formazione Inglese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>
                <a:latin typeface="Bookman Old Style" panose="02050604050505020204" pitchFamily="18" charset="0"/>
              </a:rPr>
              <a:t>Corso di Formazione Informatica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dirty="0">
                <a:latin typeface="Bookman Old Style" panose="02050604050505020204" pitchFamily="18" charset="0"/>
              </a:rPr>
              <a:t>Corso di Formazione Social media marketing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16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AF2102-ED9C-4BF6-A851-A2F0484E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92" y="917772"/>
            <a:ext cx="9431616" cy="3858679"/>
          </a:xfrm>
          <a:prstGeom prst="rect">
            <a:avLst/>
          </a:prstGeom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6182FE01-18BE-4268-A874-9D374D571F20}"/>
              </a:ext>
            </a:extLst>
          </p:cNvPr>
          <p:cNvSpPr txBox="1">
            <a:spLocks/>
          </p:cNvSpPr>
          <p:nvPr/>
        </p:nvSpPr>
        <p:spPr>
          <a:xfrm>
            <a:off x="57133" y="4532686"/>
            <a:ext cx="12077735" cy="218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4400" b="1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Confesercenti,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4400" b="1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 anni, ma non li dimostra</a:t>
            </a:r>
            <a:endParaRPr lang="it-IT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6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58C5C-06C5-4E8C-BC71-79A17A90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CORONAVIRUS</a:t>
            </a:r>
            <a:r>
              <a:rPr lang="it-IT" sz="3200">
                <a:solidFill>
                  <a:schemeClr val="accent1">
                    <a:lumMod val="75000"/>
                  </a:schemeClr>
                </a:solidFill>
              </a:rPr>
              <a:t>: I PRINCIPALI </a:t>
            </a:r>
            <a:br>
              <a:rPr lang="it-IT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PROVVEDIMENTI VARATI DAL GOVERNO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7B077F-DA76-4E39-A819-97A431EB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555" y="114219"/>
            <a:ext cx="1513789" cy="608324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451FF3D-7095-4560-9C41-029EBD31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4" y="1887359"/>
            <a:ext cx="10515600" cy="5265119"/>
          </a:xfrm>
        </p:spPr>
        <p:txBody>
          <a:bodyPr numCol="2" spcCol="360000">
            <a:normAutofit fontScale="25000" lnSpcReduction="20000"/>
          </a:bodyPr>
          <a:lstStyle/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23 febbraio 2020, Disposizioni attuative del decreto-legge 23 febbraio 2020, n. 6, recante misure urgenti in materia di contenimento e gestione dell’emergenza epidemiologica da COVID-19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25 febbraio 2020, Ulteriori disposizioni attuative del decreto-legge 23 febbraio 2020, n. 6, recante misure urgenti in materia di contenimento e gestione dell'emergenza epidemiologica da COVID-19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1° marzo 2020 Ulteriori disposizioni attuative del decreto-legge 23 febbraio 2020, n. 6, recante misure urgenti in materia di contenimento e gestione dell'emergenza epidemiologica da COVID-19</a:t>
            </a:r>
            <a:b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4 marzo 2020 Ulteriori disposizioni attuative del decreto-legge 23 febbraio 2020, n. 6, recante misure urgenti in materia di contenimento e gestione dell'emergenza epidemiologica da COVID-19, applicabili </a:t>
            </a: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sull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\'intero territorio nazionale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8 marzo 2020 Ulteriori disposizioni attuative del decreto-legge 23 febbraio 2020, n. 6, recante misure urgenti in materia di contenimento e gestione dell'emergenza epidemiologica da COVID-19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9 marzo 2020 Ulteriori disposizioni attuative del decreto-legge 23 febbraio 2020, n. 6, recante misure urgenti in materia di contenimento e gestione dell'emergenza epidemiologica da COVID-19, applicabili sull'intero territorio nazionale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11 marzo 2020 Ulteriori disposizioni attuative del decreto-legge 23 febbraio 2020, n. 6, recante misure urgenti in materia di contenimento e gestione dell'emergenza epidemiologica da COVID-19, applicabili sull'intero territorio nazionale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22 marzo 2020 Ulteriori disposizioni attuative del decreto-legge 23 febbraio 2020, n. 6, recante misure urgenti in materia di contenimento e gestione dell'emergenza epidemiologica da COVID-19, applicabili sull'intero territorio nazionale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1 aprile 2020 Disposizioni attuative del decreto-legge 25 marzo 2020, n. 19, recante misure urgenti per fronteggiare l'emergenza epidemiologica da COVID-19, applicabili sull'intero territorio nazionale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10 aprile 2020 Ulteriori disposizioni attuative del decreto-legge 25 marzo 2020, n. 19, recante misure urgenti per fronteggiare l’emergenza epidemiologica da COVID-19, applicabili sull’intero territorio nazionale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 26 aprile 2020 - Ulteriori disposizioni attuative del decreto-legge 23 febbraio 2020, n. 6, recante misure urgenti in materia di contenimento e gestione dell'emergenza epidemiologica da COVID-19, applicabili sull'intero territorio nazionale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17 maggio 2020 - Disposizioni attuative del decreto-legge 25 marzo 2020, n. 19, recante misure urgenti per fronteggiare l’emergenza epidemiologica da COVID-19, e del decreto-legge 16 maggio 2020, n. 33, [...]</a:t>
            </a:r>
            <a:endParaRPr lang="it-IT" sz="2400" b="1" u="none" strike="noStrike" dirty="0">
              <a:solidFill>
                <a:srgbClr val="2E577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endParaRPr lang="it-IT" sz="2400" b="1" dirty="0">
              <a:solidFill>
                <a:srgbClr val="2E577D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18 maggio 2020 - Modifiche all'articolo 1, comma 1, lettera cc), del decreto del Presidente del Consiglio dei ministri 17 maggio 2020, concernente: «Disposizioni attuative del decreto-legge 25 marzo 2020, n. 19, recante [...]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11 giugno 2020 - Ulteriori disposizioni attuative del decreto-legge 25 marzo 2020,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14 luglio 2020 - Ulteriori disposizioni attuative del decreto-legge 25 marzo 2020,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 7 agosto 2020 - Ulteriori disposizioni attuative del decreto-legge 25 marzo 2020,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 7 settembre 2020 - Ulteriori disposizioni attuative del decreto-legge 25 marzo 2020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 13 ottobre 2020 - Ulteriori disposizioni attuative del decreto-legge 25 marzo 2020,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 18 ottobre 2020 - Ulteriori disposizioni attuative del decreto-legge 25 marzo 2020,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 24 ottobre 2020 - Ulteriori disposizioni attuative del decreto-legge 25 marzo 2020,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 3 novembre 2020 - Ulteriori disposizioni attuative del decreto-legge 25 marzo 2020, n. 19 e del decreto-legge 16 maggio 2020, n. 33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 3 dicembre 2020 - Ulteriori disposizioni attuative del decreto-legge 25 marzo 2020, n. 19 e del decreto-legge 16 maggio 2020, n. 33, </a:t>
            </a: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nonchè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 del decreto-legge 2 dicembre 2020, n. 158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 14 gennaio 2021 - Ulteriori disposizioni attuative del decreto-legge 25 marzo 2020, n. 19, del decreto-legge 16 maggio 2020, n. 33, e del decreto-legge 14 gennaio 2021, n. 2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400" b="1" u="none" strike="noStrike" dirty="0" err="1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d.P.C.M.</a:t>
            </a:r>
            <a:r>
              <a:rPr lang="it-IT" sz="2400" b="1" u="none" strike="noStrike" dirty="0">
                <a:solidFill>
                  <a:srgbClr val="2E57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 2 marzo 2021 - Ulteriori disposizioni attuative del decreto-legge 25 marzo 2020, n. 19, del decreto-legge 16 maggio 2020, n. 33, e del decreto-legge 23 febbraio 2021, n. 15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0F7896AE-8073-430D-AD13-8332030A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68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8B23A-9642-4217-90DE-CBB8FFE7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972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INIZIATIVA NAZIONALE: </a:t>
            </a:r>
            <a:br>
              <a:rPr lang="it-IT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PORTIAMO LE IMPRESE FUORI DALLA PANDEMIA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5297D7-438A-44E8-803C-4151C7651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555" y="114219"/>
            <a:ext cx="1513789" cy="608324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8F9C1584-E340-49FA-9929-48330F51047C}"/>
              </a:ext>
            </a:extLst>
          </p:cNvPr>
          <p:cNvGrpSpPr/>
          <p:nvPr/>
        </p:nvGrpSpPr>
        <p:grpSpPr>
          <a:xfrm>
            <a:off x="1992699" y="2027797"/>
            <a:ext cx="8206603" cy="4434300"/>
            <a:chOff x="2164558" y="2027797"/>
            <a:chExt cx="8206603" cy="44343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559A7C8-BF01-4FEE-ADCB-2E8AF2D84B74}"/>
                </a:ext>
              </a:extLst>
            </p:cNvPr>
            <p:cNvPicPr/>
            <p:nvPr/>
          </p:nvPicPr>
          <p:blipFill rotWithShape="1">
            <a:blip r:embed="rId3" cstate="print"/>
            <a:srcRect l="5477" t="11608" r="4750" b="2553"/>
            <a:stretch/>
          </p:blipFill>
          <p:spPr bwMode="auto">
            <a:xfrm>
              <a:off x="2508277" y="2027797"/>
              <a:ext cx="2833685" cy="3880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F6CF5C0C-724E-4E1E-8E25-45ACF6554BC2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548" y="2524833"/>
              <a:ext cx="3388946" cy="2066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ABD8890-BD4E-423E-B5A1-4F876EE8F0CF}"/>
                </a:ext>
              </a:extLst>
            </p:cNvPr>
            <p:cNvSpPr txBox="1"/>
            <p:nvPr/>
          </p:nvSpPr>
          <p:spPr>
            <a:xfrm>
              <a:off x="2164558" y="6123543"/>
              <a:ext cx="3521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effectLst/>
                  <a:latin typeface="Bookman Old Style" panose="02050604050505020204" pitchFamily="18" charset="0"/>
                  <a:ea typeface="Times New Roman" panose="02020603050405020304" pitchFamily="18" charset="0"/>
                </a:rPr>
                <a:t>INIZIATIVA NAZIONALE</a:t>
              </a:r>
              <a:endParaRPr lang="it-IT" sz="16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D9A35AC-6E17-43C9-8767-1F47075509FB}"/>
                </a:ext>
              </a:extLst>
            </p:cNvPr>
            <p:cNvSpPr txBox="1"/>
            <p:nvPr/>
          </p:nvSpPr>
          <p:spPr>
            <a:xfrm>
              <a:off x="6850039" y="4863230"/>
              <a:ext cx="3521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effectLst/>
                  <a:latin typeface="Bookman Old Style" panose="02050604050505020204" pitchFamily="18" charset="0"/>
                  <a:ea typeface="Times New Roman" panose="02020603050405020304" pitchFamily="18" charset="0"/>
                </a:rPr>
                <a:t>PETIZIONE PER FAR RIPARTIRE LE IMPRESE</a:t>
              </a:r>
              <a:endParaRPr lang="it-IT" sz="16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F7B03A97-BB24-4434-909F-F829B5FF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44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285413-68AF-4A0E-8EC2-B3771A71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INIZIATIVA PROVINCIA BAT: 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PORTIAMO LE IMPRESE FUORI DALLA PANDEMIA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10E7D0-7AF5-4445-96A8-03298B74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C4FFE5-5D4B-4AAB-9737-2AAD6783692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650" y="2027470"/>
            <a:ext cx="1918648" cy="179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37D868B-3B54-4F81-A00F-51D866FEB857}"/>
              </a:ext>
            </a:extLst>
          </p:cNvPr>
          <p:cNvPicPr/>
          <p:nvPr/>
        </p:nvPicPr>
        <p:blipFill rotWithShape="1">
          <a:blip r:embed="rId3" cstate="print"/>
          <a:srcRect l="6739" t="5344" r="10822"/>
          <a:stretch/>
        </p:blipFill>
        <p:spPr bwMode="auto">
          <a:xfrm>
            <a:off x="4210227" y="2012511"/>
            <a:ext cx="2804722" cy="184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 descr="foto3">
            <a:extLst>
              <a:ext uri="{FF2B5EF4-FFF2-40B4-BE49-F238E27FC236}">
                <a16:creationId xmlns:a16="http://schemas.microsoft.com/office/drawing/2014/main" id="{3D9A026E-3030-4588-91D1-1B9FF04FE3E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3014" y="2027350"/>
            <a:ext cx="3004811" cy="180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35414E-1DCC-4290-ABA0-52EB6C16E10D}"/>
              </a:ext>
            </a:extLst>
          </p:cNvPr>
          <p:cNvSpPr txBox="1"/>
          <p:nvPr/>
        </p:nvSpPr>
        <p:spPr>
          <a:xfrm>
            <a:off x="1054175" y="3860340"/>
            <a:ext cx="2351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</a:rPr>
              <a:t>LOCANDINA</a:t>
            </a:r>
            <a:endParaRPr lang="it-IT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ACA8A66-26D1-4D81-ACC7-405A2D1A13C3}"/>
              </a:ext>
            </a:extLst>
          </p:cNvPr>
          <p:cNvSpPr txBox="1"/>
          <p:nvPr/>
        </p:nvSpPr>
        <p:spPr>
          <a:xfrm>
            <a:off x="4210226" y="3896905"/>
            <a:ext cx="2901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WEBINAR CON</a:t>
            </a:r>
          </a:p>
          <a:p>
            <a:pPr algn="ctr"/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COMMERCIANTI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675F76-858A-4962-B58D-1739054A6737}"/>
              </a:ext>
            </a:extLst>
          </p:cNvPr>
          <p:cNvSpPr txBox="1"/>
          <p:nvPr/>
        </p:nvSpPr>
        <p:spPr>
          <a:xfrm>
            <a:off x="8184489" y="3896905"/>
            <a:ext cx="2901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INIZIATIVA IN VETRINA</a:t>
            </a:r>
            <a:endParaRPr lang="it-IT" sz="900" dirty="0">
              <a:latin typeface="Bookman Old Style" panose="020506040505050202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D40F5C-BDA3-4A72-837C-C5FFDF2ED9FA}"/>
              </a:ext>
            </a:extLst>
          </p:cNvPr>
          <p:cNvPicPr/>
          <p:nvPr/>
        </p:nvPicPr>
        <p:blipFill rotWithShape="1">
          <a:blip r:embed="rId5" cstate="print"/>
          <a:srcRect r="4020"/>
          <a:stretch/>
        </p:blipFill>
        <p:spPr bwMode="auto">
          <a:xfrm>
            <a:off x="2921166" y="4697008"/>
            <a:ext cx="2510644" cy="184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D1D087-4577-409E-87B3-33EA8D346AFD}"/>
              </a:ext>
            </a:extLst>
          </p:cNvPr>
          <p:cNvSpPr txBox="1"/>
          <p:nvPr/>
        </p:nvSpPr>
        <p:spPr>
          <a:xfrm>
            <a:off x="5536978" y="5294794"/>
            <a:ext cx="3733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DIRETTORE LANDRISCINA </a:t>
            </a:r>
          </a:p>
          <a:p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TELEREGIONE TV </a:t>
            </a:r>
          </a:p>
        </p:txBody>
      </p:sp>
    </p:spTree>
    <p:extLst>
      <p:ext uri="{BB962C8B-B14F-4D97-AF65-F5344CB8AC3E}">
        <p14:creationId xmlns:p14="http://schemas.microsoft.com/office/powerpoint/2010/main" val="142793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8D99CC-6C1E-4B33-A8C0-69699099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COMUNICAZIONE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A7707C-299F-4750-B885-B9C62C1E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5</a:t>
            </a:fld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81D95E6-BA91-4436-B4E1-882C326760CC}"/>
              </a:ext>
            </a:extLst>
          </p:cNvPr>
          <p:cNvGrpSpPr/>
          <p:nvPr/>
        </p:nvGrpSpPr>
        <p:grpSpPr>
          <a:xfrm>
            <a:off x="1006736" y="2011367"/>
            <a:ext cx="8866495" cy="2012151"/>
            <a:chOff x="2019869" y="1932052"/>
            <a:chExt cx="8866495" cy="201215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456B77F-6C22-4271-B075-063C9C696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869" y="1932052"/>
              <a:ext cx="4371001" cy="20121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5C1B7DA-7B6F-4174-8434-93A30EA14C9E}"/>
                </a:ext>
              </a:extLst>
            </p:cNvPr>
            <p:cNvSpPr txBox="1"/>
            <p:nvPr/>
          </p:nvSpPr>
          <p:spPr>
            <a:xfrm>
              <a:off x="6636590" y="2630350"/>
              <a:ext cx="4249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Bookman Old Style" panose="02050604050505020204" pitchFamily="18" charset="0"/>
                </a:rPr>
                <a:t>NUOVO SITO</a:t>
              </a:r>
            </a:p>
            <a:p>
              <a:r>
                <a:rPr lang="it-IT" sz="1600" u="sng" dirty="0">
                  <a:solidFill>
                    <a:srgbClr val="0000FF"/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www.confesercentibat.it</a:t>
              </a:r>
              <a:endParaRPr lang="it-IT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9FA695F1-7AB1-4437-BF83-330F8476A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21" y="2011367"/>
            <a:ext cx="2009420" cy="1122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316073-925D-4F65-B9E7-57BA66E5A3C0}"/>
              </a:ext>
            </a:extLst>
          </p:cNvPr>
          <p:cNvSpPr txBox="1"/>
          <p:nvPr/>
        </p:nvSpPr>
        <p:spPr>
          <a:xfrm>
            <a:off x="7748344" y="3347594"/>
            <a:ext cx="424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Bookman Old Style" panose="02050604050505020204" pitchFamily="18" charset="0"/>
              </a:rPr>
              <a:t>PAGINA FACEBOOK BAT</a:t>
            </a:r>
          </a:p>
          <a:p>
            <a:pPr algn="ctr"/>
            <a:r>
              <a:rPr lang="it-IT" sz="1200" u="sng" dirty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www.facebook.com/ConfesercentiBat</a:t>
            </a:r>
            <a:endParaRPr lang="it-IT" sz="105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B1822B7-0AD9-4EBD-B945-A13838533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27" y="4560198"/>
            <a:ext cx="1994873" cy="112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2412CFF-9404-4370-8336-9A2B58925934}"/>
              </a:ext>
            </a:extLst>
          </p:cNvPr>
          <p:cNvSpPr txBox="1"/>
          <p:nvPr/>
        </p:nvSpPr>
        <p:spPr>
          <a:xfrm>
            <a:off x="459076" y="5866192"/>
            <a:ext cx="4249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Bookman Old Style" panose="02050604050505020204" pitchFamily="18" charset="0"/>
              </a:rPr>
              <a:t>PAGINA FACEBOOK TRANI</a:t>
            </a:r>
          </a:p>
          <a:p>
            <a:pPr algn="ctr"/>
            <a:r>
              <a:rPr lang="it-IT" sz="1200" u="sng" dirty="0">
                <a:solidFill>
                  <a:srgbClr val="0000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www.facebook.com/Confesercenti-Trani-107703704792741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8E02BF-E8EE-43A3-A55C-438A98409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13" y="4512078"/>
            <a:ext cx="2070971" cy="112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E4304DA-3ADD-44F3-BFFE-7EF7F7A54DF0}"/>
              </a:ext>
            </a:extLst>
          </p:cNvPr>
          <p:cNvSpPr txBox="1"/>
          <p:nvPr/>
        </p:nvSpPr>
        <p:spPr>
          <a:xfrm>
            <a:off x="3971111" y="5848919"/>
            <a:ext cx="424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Bookman Old Style" panose="02050604050505020204" pitchFamily="18" charset="0"/>
              </a:rPr>
              <a:t>PAGINA FACEBOOK ANDRIA</a:t>
            </a:r>
          </a:p>
          <a:p>
            <a:pPr algn="ctr"/>
            <a:r>
              <a:rPr lang="it-IT" sz="1200" u="sng" dirty="0">
                <a:solidFill>
                  <a:srgbClr val="0000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www.facebook.com/ConfesercentibatAndria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7C38F8A-F45C-44B7-BBEC-8CEBE9ED3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35" y="4543261"/>
            <a:ext cx="2072032" cy="112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A6E42E-746E-4E55-BE33-860CA94AE75B}"/>
              </a:ext>
            </a:extLst>
          </p:cNvPr>
          <p:cNvSpPr txBox="1"/>
          <p:nvPr/>
        </p:nvSpPr>
        <p:spPr>
          <a:xfrm>
            <a:off x="7483150" y="5849255"/>
            <a:ext cx="424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Bookman Old Style" panose="02050604050505020204" pitchFamily="18" charset="0"/>
              </a:rPr>
              <a:t>PAGINA FACEBOOK BARLETTA</a:t>
            </a:r>
          </a:p>
          <a:p>
            <a:pPr algn="ctr"/>
            <a:r>
              <a:rPr lang="it-IT" sz="1200" u="sng" dirty="0">
                <a:solidFill>
                  <a:srgbClr val="0000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www.facebook.com/confesercenti.barletta</a:t>
            </a:r>
          </a:p>
        </p:txBody>
      </p:sp>
    </p:spTree>
    <p:extLst>
      <p:ext uri="{BB962C8B-B14F-4D97-AF65-F5344CB8AC3E}">
        <p14:creationId xmlns:p14="http://schemas.microsoft.com/office/powerpoint/2010/main" val="187744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A8A81-6D26-4672-A170-151C4B72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COMUNICAZIONE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5D02E-0B8A-4EFC-8DF2-13DAD8B1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3B51365-309F-4CD3-8BC9-DF849766AF54}"/>
              </a:ext>
            </a:extLst>
          </p:cNvPr>
          <p:cNvGrpSpPr/>
          <p:nvPr/>
        </p:nvGrpSpPr>
        <p:grpSpPr>
          <a:xfrm>
            <a:off x="1465166" y="1988221"/>
            <a:ext cx="9261668" cy="4504654"/>
            <a:chOff x="1264266" y="1988221"/>
            <a:chExt cx="9261668" cy="450465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EA23C54-623D-4A2C-BCE3-A17A18C33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266" y="1988221"/>
              <a:ext cx="4085657" cy="37038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86775E1-ED60-4B50-8C5D-E43FAF474EA8}"/>
                </a:ext>
              </a:extLst>
            </p:cNvPr>
            <p:cNvSpPr txBox="1"/>
            <p:nvPr/>
          </p:nvSpPr>
          <p:spPr>
            <a:xfrm>
              <a:off x="1856164" y="5908100"/>
              <a:ext cx="29018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PUBBLICAZIONI SUL SITO NAZIONALE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36C8F33-DF6B-4BCA-A315-1E82FE2B3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534" y="1988221"/>
              <a:ext cx="4334400" cy="370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DAFFE54-16A5-4C4A-883F-FC25868F05D0}"/>
                </a:ext>
              </a:extLst>
            </p:cNvPr>
            <p:cNvSpPr txBox="1"/>
            <p:nvPr/>
          </p:nvSpPr>
          <p:spPr>
            <a:xfrm>
              <a:off x="6907804" y="5908099"/>
              <a:ext cx="29018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PUBBLICAZIONI SUL SITO REGIONALE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32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15FDF-09CE-491E-8911-2CE8ECE4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INTERVENTI TV/STAMPA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8267AC-F02B-4B81-8BAF-7BE4BC65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63DF64-762C-467B-A628-6DDF653F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8" y="1832565"/>
            <a:ext cx="3090650" cy="174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81853D-6747-4447-BFE8-45920914F372}"/>
              </a:ext>
            </a:extLst>
          </p:cNvPr>
          <p:cNvSpPr txBox="1"/>
          <p:nvPr/>
        </p:nvSpPr>
        <p:spPr>
          <a:xfrm>
            <a:off x="838201" y="3608299"/>
            <a:ext cx="3717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MARIO LANDRISCINA  </a:t>
            </a:r>
            <a:r>
              <a:rPr lang="it-IT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INTERVISTA AD ANTENNA SUD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F4B4D0E-8690-49D4-8B47-654FA9AAB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93" y="1832564"/>
            <a:ext cx="3090649" cy="174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E77C03-602A-4A6B-9320-B6D08EEEABB6}"/>
              </a:ext>
            </a:extLst>
          </p:cNvPr>
          <p:cNvSpPr txBox="1"/>
          <p:nvPr/>
        </p:nvSpPr>
        <p:spPr>
          <a:xfrm>
            <a:off x="7636235" y="3608297"/>
            <a:ext cx="3717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PALMINO CANFORA</a:t>
            </a:r>
          </a:p>
          <a:p>
            <a:pPr algn="ctr"/>
            <a:r>
              <a:rPr lang="it-IT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DIRETTA SU FACEBOOK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890B505-62FA-4313-BDDA-CC063F8F8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3" y="4360135"/>
            <a:ext cx="3065652" cy="174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7D0013-A4E2-499C-918E-E7CB5E41C2F0}"/>
              </a:ext>
            </a:extLst>
          </p:cNvPr>
          <p:cNvSpPr txBox="1"/>
          <p:nvPr/>
        </p:nvSpPr>
        <p:spPr>
          <a:xfrm>
            <a:off x="838200" y="6123691"/>
            <a:ext cx="3717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TOMMY LEONETTI</a:t>
            </a:r>
          </a:p>
          <a:p>
            <a:pPr algn="ctr"/>
            <a:r>
              <a:rPr lang="it-IT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INIZIATIVA CONFESERCENTI</a:t>
            </a:r>
            <a:endParaRPr lang="it-IT" sz="1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991A346-6332-4923-B0A2-252079037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31" y="4360134"/>
            <a:ext cx="3169769" cy="174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B96897-A38B-494E-95BF-0F2265A2FE17}"/>
              </a:ext>
            </a:extLst>
          </p:cNvPr>
          <p:cNvSpPr txBox="1"/>
          <p:nvPr/>
        </p:nvSpPr>
        <p:spPr>
          <a:xfrm>
            <a:off x="7636233" y="6123691"/>
            <a:ext cx="3717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FRANCESCO PETRUZZELLI</a:t>
            </a:r>
          </a:p>
          <a:p>
            <a:pPr algn="ctr"/>
            <a:r>
              <a:rPr lang="it-IT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INTERVISTA A TELEREGIONE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2D1CDA7-31F7-4EFB-88E3-76316837764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2843" y="2260075"/>
            <a:ext cx="2726313" cy="37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90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0ACB8-C750-4335-911D-D5C3CB47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CONFESERCENTI - INIZIATIVE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259F7C-353F-46DB-AFC1-5CCE43F6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8</a:t>
            </a:fld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96D640B-8221-4C57-AFFE-A322A855A99E}"/>
              </a:ext>
            </a:extLst>
          </p:cNvPr>
          <p:cNvGrpSpPr/>
          <p:nvPr/>
        </p:nvGrpSpPr>
        <p:grpSpPr>
          <a:xfrm>
            <a:off x="2096043" y="1938007"/>
            <a:ext cx="7999914" cy="4776447"/>
            <a:chOff x="704310" y="1993427"/>
            <a:chExt cx="7999914" cy="477644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23CFF2B-8206-4DD0-8260-26D5BF15A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86" y="1993427"/>
              <a:ext cx="2721110" cy="1568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168946E-025E-40D8-B676-6E7DBE3F7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456" y="1993427"/>
              <a:ext cx="2722776" cy="156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116E5F4-9D08-49DD-94C1-A463AAF4B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456" y="4363053"/>
              <a:ext cx="2721600" cy="1568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73EE1B4A-0C02-4E54-93E5-A489F267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85" y="4455096"/>
              <a:ext cx="2722776" cy="156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D432C8E-1315-404D-9378-338263C7A719}"/>
                </a:ext>
              </a:extLst>
            </p:cNvPr>
            <p:cNvSpPr txBox="1"/>
            <p:nvPr/>
          </p:nvSpPr>
          <p:spPr>
            <a:xfrm>
              <a:off x="704311" y="3695529"/>
              <a:ext cx="29018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MIMOSE IN VETRINA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759812F-8847-48BC-9B8F-6614294125D3}"/>
                </a:ext>
              </a:extLst>
            </p:cNvPr>
            <p:cNvSpPr txBox="1"/>
            <p:nvPr/>
          </p:nvSpPr>
          <p:spPr>
            <a:xfrm>
              <a:off x="5363914" y="3695529"/>
              <a:ext cx="29018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FESTA DELLA DONNA</a:t>
              </a:r>
              <a:endPara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EAD427C-2062-49EC-88C0-F24A95F101CD}"/>
                </a:ext>
              </a:extLst>
            </p:cNvPr>
            <p:cNvSpPr txBox="1"/>
            <p:nvPr/>
          </p:nvSpPr>
          <p:spPr>
            <a:xfrm>
              <a:off x="4923794" y="6031210"/>
              <a:ext cx="378043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Puglia, saldi posticipati al 24 luglio: recepite le richieste di FISMO Confesercenti BAT</a:t>
              </a:r>
              <a:endParaRPr lang="it-IT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85821316-E13B-49C2-921F-A915DE9F174C}"/>
                </a:ext>
              </a:extLst>
            </p:cNvPr>
            <p:cNvSpPr txBox="1"/>
            <p:nvPr/>
          </p:nvSpPr>
          <p:spPr>
            <a:xfrm>
              <a:off x="704310" y="6154321"/>
              <a:ext cx="29018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MASK, NO PARTY!</a:t>
              </a:r>
              <a:endParaRPr lang="it-IT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7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99070-E64C-4743-81D9-EBE2FD54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CONFESERCENTI - INIZIATIVE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46C967-31FE-4A78-BCAF-97A376E5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F6B1-8218-4B1E-8421-A3412AD83BDD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6EA515-61EE-4F78-837B-04B53479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 b="8719"/>
          <a:stretch/>
        </p:blipFill>
        <p:spPr>
          <a:xfrm>
            <a:off x="2275127" y="1906439"/>
            <a:ext cx="2722775" cy="156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5EC53B3-FCB7-4E5A-8317-E751E2B8B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6" b="20929"/>
          <a:stretch/>
        </p:blipFill>
        <p:spPr>
          <a:xfrm>
            <a:off x="6846023" y="1938008"/>
            <a:ext cx="2721600" cy="1568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7F45C1-0E9A-4B27-B161-A85677567820}"/>
              </a:ext>
            </a:extLst>
          </p:cNvPr>
          <p:cNvSpPr txBox="1"/>
          <p:nvPr/>
        </p:nvSpPr>
        <p:spPr>
          <a:xfrm>
            <a:off x="6755647" y="3637233"/>
            <a:ext cx="2901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AZIENDE SMART</a:t>
            </a:r>
            <a:endParaRPr lang="it-IT" sz="1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DDE8C7-4BC8-41A1-8E8F-13B51565D885}"/>
              </a:ext>
            </a:extLst>
          </p:cNvPr>
          <p:cNvSpPr txBox="1"/>
          <p:nvPr/>
        </p:nvSpPr>
        <p:spPr>
          <a:xfrm>
            <a:off x="2185583" y="3605664"/>
            <a:ext cx="2901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CONVENZIONE SISAL / CONFESERCENTI BAT</a:t>
            </a:r>
            <a:endParaRPr lang="it-IT" sz="1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3177553-798E-4EBE-BDAC-8298B80A40D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127" y="4372769"/>
            <a:ext cx="2722775" cy="15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45D43F6-05A4-4F51-8091-EADBF5C5989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024" y="4372769"/>
            <a:ext cx="2721599" cy="15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349157-AD8C-4135-9F23-5EF7F06FEA18}"/>
              </a:ext>
            </a:extLst>
          </p:cNvPr>
          <p:cNvSpPr txBox="1"/>
          <p:nvPr/>
        </p:nvSpPr>
        <p:spPr>
          <a:xfrm>
            <a:off x="1545966" y="6050116"/>
            <a:ext cx="4181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 VALENTINO</a:t>
            </a:r>
          </a:p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CARD DEL CUORE</a:t>
            </a:r>
            <a:endParaRPr lang="it-IT" sz="1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AB39CA-CA5E-4332-AC06-712A58498FF9}"/>
              </a:ext>
            </a:extLst>
          </p:cNvPr>
          <p:cNvSpPr txBox="1"/>
          <p:nvPr/>
        </p:nvSpPr>
        <p:spPr>
          <a:xfrm>
            <a:off x="6116030" y="6050116"/>
            <a:ext cx="4181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 VALENTINO</a:t>
            </a:r>
          </a:p>
          <a:p>
            <a:pPr algn="ctr"/>
            <a:r>
              <a:rPr lang="it-IT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CARD DEL CUORE</a:t>
            </a:r>
            <a:endParaRPr lang="it-IT" sz="16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48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1222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Courier New</vt:lpstr>
      <vt:lpstr>Forte</vt:lpstr>
      <vt:lpstr>Wingdings</vt:lpstr>
      <vt:lpstr>Tema di Office</vt:lpstr>
      <vt:lpstr>da 50 anni al servizio delle imprese</vt:lpstr>
      <vt:lpstr>CORONAVIRUS: I PRINCIPALI  PROVVEDIMENTI VARATI DAL GOVERNO</vt:lpstr>
      <vt:lpstr>INIZIATIVA NAZIONALE:  PORTIAMO LE IMPRESE FUORI DALLA PANDEMIA</vt:lpstr>
      <vt:lpstr>INIZIATIVA PROVINCIA BAT:  PORTIAMO LE IMPRESE FUORI DALLA PANDEMIA</vt:lpstr>
      <vt:lpstr>LA COMUNICAZIONE</vt:lpstr>
      <vt:lpstr>LA COMUNICAZIONE</vt:lpstr>
      <vt:lpstr>INTERVENTI TV/STAMPA</vt:lpstr>
      <vt:lpstr>CONFESERCENTI - INIZIATIVE</vt:lpstr>
      <vt:lpstr>CONFESERCENTI - INIZIATIVE</vt:lpstr>
      <vt:lpstr>IN PREFETTURA</vt:lpstr>
      <vt:lpstr>DISTRETTI URBANI DEL COMMERCIO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Info Srl</dc:creator>
  <cp:lastModifiedBy>Info Srl</cp:lastModifiedBy>
  <cp:revision>20</cp:revision>
  <dcterms:created xsi:type="dcterms:W3CDTF">2021-06-24T07:48:48Z</dcterms:created>
  <dcterms:modified xsi:type="dcterms:W3CDTF">2021-06-24T16:29:19Z</dcterms:modified>
</cp:coreProperties>
</file>